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56" r:id="rId2"/>
    <p:sldId id="257" r:id="rId3"/>
    <p:sldId id="258" r:id="rId4"/>
    <p:sldId id="261" r:id="rId5"/>
    <p:sldId id="259" r:id="rId6"/>
    <p:sldId id="275" r:id="rId7"/>
    <p:sldId id="272" r:id="rId8"/>
    <p:sldId id="273" r:id="rId9"/>
    <p:sldId id="274" r:id="rId10"/>
    <p:sldId id="260" r:id="rId11"/>
    <p:sldId id="262" r:id="rId12"/>
    <p:sldId id="263" r:id="rId13"/>
    <p:sldId id="264" r:id="rId14"/>
    <p:sldId id="270" r:id="rId15"/>
    <p:sldId id="267" r:id="rId16"/>
    <p:sldId id="269" r:id="rId17"/>
    <p:sldId id="268" r:id="rId18"/>
    <p:sldId id="271" r:id="rId19"/>
    <p:sldId id="266"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22" autoAdjust="0"/>
    <p:restoredTop sz="99878" autoAdjust="0"/>
  </p:normalViewPr>
  <p:slideViewPr>
    <p:cSldViewPr snapToGrid="0">
      <p:cViewPr varScale="1">
        <p:scale>
          <a:sx n="103" d="100"/>
          <a:sy n="103" d="100"/>
        </p:scale>
        <p:origin x="126" y="3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250C17A-1246-462B-8358-F047C1B949FD}" type="datetimeFigureOut">
              <a:rPr lang="en-GB" smtClean="0"/>
              <a:t>23/03/2026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531188C-4012-42EB-A661-8B67DFBB2F3D}" type="slidenum">
              <a:rPr lang="en-GB" smtClean="0"/>
              <a:t>‹#›</a:t>
            </a:fld>
            <a:endParaRPr lang="en-GB"/>
          </a:p>
        </p:txBody>
      </p:sp>
    </p:spTree>
    <p:extLst>
      <p:ext uri="{BB962C8B-B14F-4D97-AF65-F5344CB8AC3E}">
        <p14:creationId xmlns:p14="http://schemas.microsoft.com/office/powerpoint/2010/main" val="290983999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9D8526-B880-463B-899A-6F3B90E9FFA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799917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9D8526-B880-463B-899A-6F3B90E9FFA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1069841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9D8526-B880-463B-899A-6F3B90E9FFA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1840744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9D8526-B880-463B-899A-6F3B90E9FFA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4238998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9D8526-B880-463B-899A-6F3B90E9FFA4}"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2194636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9D8526-B880-463B-899A-6F3B90E9FFA4}"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266861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9D8526-B880-463B-899A-6F3B90E9FFA4}"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262817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9D8526-B880-463B-899A-6F3B90E9FFA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706615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9D8526-B880-463B-899A-6F3B90E9FFA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769375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9D8526-B880-463B-899A-6F3B90E9FFA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296412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9D8526-B880-463B-899A-6F3B90E9FFA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64D0F9-6387-4F19-8574-1855F0074385}" type="slidenum">
              <a:rPr lang="en-GB" smtClean="0"/>
              <a:t>‹#›</a:t>
            </a:fld>
            <a:endParaRPr lang="en-GB"/>
          </a:p>
        </p:txBody>
      </p:sp>
    </p:spTree>
    <p:extLst>
      <p:ext uri="{BB962C8B-B14F-4D97-AF65-F5344CB8AC3E}">
        <p14:creationId xmlns:p14="http://schemas.microsoft.com/office/powerpoint/2010/main" val="2995680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D8526-B880-463B-899A-6F3B90E9FFA4}" type="datetimeFigureOut">
              <a:rPr lang="en-GB" smtClean="0"/>
              <a:t>23/03/2026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64D0F9-6387-4F19-8574-1855F0074385}" type="slidenum">
              <a:rPr lang="en-GB" smtClean="0"/>
              <a:t>‹#›</a:t>
            </a:fld>
            <a:endParaRPr lang="en-GB"/>
          </a:p>
        </p:txBody>
      </p:sp>
    </p:spTree>
    <p:extLst>
      <p:ext uri="{BB962C8B-B14F-4D97-AF65-F5344CB8AC3E}">
        <p14:creationId xmlns:p14="http://schemas.microsoft.com/office/powerpoint/2010/main" val="3619479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tel:03333212100"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AA1E5C0-086B-4F30-AE77-6802E2C0A4BC}"/>
              </a:ext>
            </a:extLst>
          </p:cNvPr>
          <p:cNvPicPr>
            <a:picLocks noChangeAspect="1"/>
          </p:cNvPicPr>
          <p:nvPr/>
        </p:nvPicPr>
        <p:blipFill>
          <a:blip r:embed="rId2"/>
          <a:stretch>
            <a:fillRect/>
          </a:stretch>
        </p:blipFill>
        <p:spPr>
          <a:xfrm>
            <a:off x="1679792" y="298882"/>
            <a:ext cx="8832416" cy="6422161"/>
          </a:xfrm>
          <a:prstGeom prst="rect">
            <a:avLst/>
          </a:prstGeom>
        </p:spPr>
      </p:pic>
      <p:sp>
        <p:nvSpPr>
          <p:cNvPr id="2" name="Title 1"/>
          <p:cNvSpPr>
            <a:spLocks noGrp="1"/>
          </p:cNvSpPr>
          <p:nvPr>
            <p:ph type="ctrTitle"/>
          </p:nvPr>
        </p:nvSpPr>
        <p:spPr/>
        <p:txBody>
          <a:bodyPr/>
          <a:lstStyle/>
          <a:p>
            <a:r>
              <a:rPr lang="en-GB" dirty="0" err="1">
                <a:solidFill>
                  <a:schemeClr val="bg1"/>
                </a:solidFill>
              </a:rPr>
              <a:t>Liddington</a:t>
            </a:r>
            <a:r>
              <a:rPr lang="en-GB" dirty="0">
                <a:solidFill>
                  <a:schemeClr val="bg1"/>
                </a:solidFill>
              </a:rPr>
              <a:t> multi activity 2 night 3 day Residential</a:t>
            </a:r>
          </a:p>
        </p:txBody>
      </p:sp>
      <p:sp>
        <p:nvSpPr>
          <p:cNvPr id="3" name="Subtitle 2"/>
          <p:cNvSpPr>
            <a:spLocks noGrp="1"/>
          </p:cNvSpPr>
          <p:nvPr>
            <p:ph type="subTitle" idx="1"/>
          </p:nvPr>
        </p:nvSpPr>
        <p:spPr>
          <a:xfrm>
            <a:off x="326197" y="3613761"/>
            <a:ext cx="11421548" cy="2716700"/>
          </a:xfrm>
        </p:spPr>
        <p:txBody>
          <a:bodyPr>
            <a:normAutofit/>
          </a:bodyPr>
          <a:lstStyle/>
          <a:p>
            <a:r>
              <a:rPr lang="en-GB" dirty="0">
                <a:solidFill>
                  <a:schemeClr val="bg1"/>
                </a:solidFill>
              </a:rPr>
              <a:t>Arrival date and time: Monday  20</a:t>
            </a:r>
            <a:r>
              <a:rPr lang="en-GB" baseline="30000" dirty="0">
                <a:solidFill>
                  <a:schemeClr val="bg1"/>
                </a:solidFill>
              </a:rPr>
              <a:t>th</a:t>
            </a:r>
            <a:r>
              <a:rPr lang="en-GB" dirty="0">
                <a:solidFill>
                  <a:schemeClr val="bg1"/>
                </a:solidFill>
              </a:rPr>
              <a:t> April.</a:t>
            </a:r>
          </a:p>
          <a:p>
            <a:r>
              <a:rPr lang="en-GB" dirty="0">
                <a:solidFill>
                  <a:schemeClr val="bg1"/>
                </a:solidFill>
              </a:rPr>
              <a:t>Children will need to be in school at usual time. Leaving time (TBC). Parents are welcome to wait in café and enjoy a cuppa with the luggage! </a:t>
            </a:r>
          </a:p>
          <a:p>
            <a:r>
              <a:rPr lang="en-GB" dirty="0">
                <a:solidFill>
                  <a:schemeClr val="bg1"/>
                </a:solidFill>
              </a:rPr>
              <a:t>Arriving </a:t>
            </a:r>
            <a:r>
              <a:rPr lang="en-GB" dirty="0" err="1">
                <a:solidFill>
                  <a:schemeClr val="bg1"/>
                </a:solidFill>
              </a:rPr>
              <a:t>Liddington</a:t>
            </a:r>
            <a:r>
              <a:rPr lang="en-GB" dirty="0">
                <a:solidFill>
                  <a:schemeClr val="bg1"/>
                </a:solidFill>
              </a:rPr>
              <a:t> by lunchtime. Children will need a packed lunch to eat on arrival. </a:t>
            </a:r>
          </a:p>
          <a:p>
            <a:r>
              <a:rPr lang="en-GB" dirty="0">
                <a:solidFill>
                  <a:schemeClr val="bg1"/>
                </a:solidFill>
              </a:rPr>
              <a:t>Return date and time: Wednesday 22</a:t>
            </a:r>
            <a:r>
              <a:rPr lang="en-GB" baseline="30000" dirty="0">
                <a:solidFill>
                  <a:schemeClr val="bg1"/>
                </a:solidFill>
              </a:rPr>
              <a:t>rd</a:t>
            </a:r>
            <a:r>
              <a:rPr lang="en-GB" dirty="0">
                <a:solidFill>
                  <a:schemeClr val="bg1"/>
                </a:solidFill>
              </a:rPr>
              <a:t> April, leaving after lunch (after 2:00pm)</a:t>
            </a:r>
          </a:p>
          <a:p>
            <a:r>
              <a:rPr lang="en-GB" dirty="0">
                <a:solidFill>
                  <a:schemeClr val="bg1"/>
                </a:solidFill>
              </a:rPr>
              <a:t>There will be a text message sent out with the arrival time.</a:t>
            </a:r>
            <a:endParaRPr lang="en-GB" dirty="0">
              <a:solidFill>
                <a:schemeClr val="bg1"/>
              </a:solidFill>
              <a:highlight>
                <a:srgbClr val="FFFF00"/>
              </a:high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09470" y="311150"/>
            <a:ext cx="1438275" cy="14382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197" y="311149"/>
            <a:ext cx="1438275" cy="1438275"/>
          </a:xfrm>
          <a:prstGeom prst="rect">
            <a:avLst/>
          </a:prstGeom>
        </p:spPr>
      </p:pic>
    </p:spTree>
    <p:extLst>
      <p:ext uri="{BB962C8B-B14F-4D97-AF65-F5344CB8AC3E}">
        <p14:creationId xmlns:p14="http://schemas.microsoft.com/office/powerpoint/2010/main" val="3043128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174" y="247894"/>
            <a:ext cx="11664472" cy="6267495"/>
          </a:xfrm>
        </p:spPr>
        <p:txBody>
          <a:bodyPr>
            <a:normAutofit fontScale="90000"/>
          </a:bodyPr>
          <a:lstStyle/>
          <a:p>
            <a:br>
              <a:rPr lang="en-GB" dirty="0"/>
            </a:br>
            <a:br>
              <a:rPr lang="en-GB" dirty="0"/>
            </a:br>
            <a:br>
              <a:rPr lang="en-GB" dirty="0"/>
            </a:br>
            <a:r>
              <a:rPr lang="en-GB" dirty="0"/>
              <a:t>During the residential the children will be given the opportunity to participate in the various activities, including:</a:t>
            </a:r>
            <a:br>
              <a:rPr lang="en-GB" dirty="0"/>
            </a:br>
            <a:br>
              <a:rPr lang="en-GB" dirty="0"/>
            </a:br>
            <a:r>
              <a:rPr lang="en-GB" sz="2700" dirty="0"/>
              <a:t>Raft Building</a:t>
            </a:r>
            <a:br>
              <a:rPr lang="en-GB" sz="2700" dirty="0"/>
            </a:br>
            <a:r>
              <a:rPr lang="en-GB" sz="2700" dirty="0"/>
              <a:t>Zip wire</a:t>
            </a:r>
            <a:br>
              <a:rPr lang="en-GB" sz="2700" dirty="0"/>
            </a:br>
            <a:r>
              <a:rPr lang="en-GB" sz="2700" dirty="0"/>
              <a:t>Giant swing</a:t>
            </a:r>
            <a:br>
              <a:rPr lang="en-GB" sz="2700" dirty="0"/>
            </a:br>
            <a:r>
              <a:rPr lang="en-GB" sz="2700" dirty="0"/>
              <a:t>Climbing</a:t>
            </a:r>
            <a:br>
              <a:rPr lang="en-GB" sz="2700" dirty="0"/>
            </a:br>
            <a:r>
              <a:rPr lang="en-GB" sz="2700" dirty="0"/>
              <a:t>Canoeing</a:t>
            </a:r>
            <a:br>
              <a:rPr lang="en-GB" sz="2700" dirty="0"/>
            </a:br>
            <a:r>
              <a:rPr lang="en-GB" sz="2700" dirty="0"/>
              <a:t>Balloon Splash</a:t>
            </a:r>
            <a:br>
              <a:rPr lang="en-GB" sz="2700" dirty="0"/>
            </a:br>
            <a:r>
              <a:rPr lang="en-GB" sz="2700" dirty="0"/>
              <a:t>Sensory trail</a:t>
            </a:r>
            <a:br>
              <a:rPr lang="en-GB" sz="2700" dirty="0"/>
            </a:br>
            <a:r>
              <a:rPr lang="en-GB" sz="2700" dirty="0"/>
              <a:t>Problem solving</a:t>
            </a:r>
            <a:br>
              <a:rPr lang="en-GB" sz="2700" dirty="0"/>
            </a:br>
            <a:r>
              <a:rPr lang="en-GB" sz="2700" dirty="0"/>
              <a:t>Campfire</a:t>
            </a:r>
            <a:br>
              <a:rPr lang="en-GB" sz="2700" dirty="0"/>
            </a:br>
            <a:br>
              <a:rPr lang="en-GB" sz="1800" dirty="0"/>
            </a:br>
            <a:br>
              <a:rPr lang="en-GB" sz="4000" dirty="0"/>
            </a:br>
            <a:br>
              <a:rPr lang="en-GB" dirty="0"/>
            </a:br>
            <a:br>
              <a:rPr lang="en-GB" dirty="0"/>
            </a:br>
            <a:endParaRPr lang="en-GB" dirty="0"/>
          </a:p>
        </p:txBody>
      </p:sp>
      <p:pic>
        <p:nvPicPr>
          <p:cNvPr id="4" name="Picture 3">
            <a:extLst>
              <a:ext uri="{FF2B5EF4-FFF2-40B4-BE49-F238E27FC236}">
                <a16:creationId xmlns:a16="http://schemas.microsoft.com/office/drawing/2014/main" id="{445FBB96-AB1C-42B3-AE89-F71872171803}"/>
              </a:ext>
            </a:extLst>
          </p:cNvPr>
          <p:cNvPicPr>
            <a:picLocks noChangeAspect="1"/>
          </p:cNvPicPr>
          <p:nvPr/>
        </p:nvPicPr>
        <p:blipFill>
          <a:blip r:embed="rId2"/>
          <a:stretch>
            <a:fillRect/>
          </a:stretch>
        </p:blipFill>
        <p:spPr>
          <a:xfrm>
            <a:off x="9087964" y="4201316"/>
            <a:ext cx="2857862" cy="2166444"/>
          </a:xfrm>
          <a:prstGeom prst="rect">
            <a:avLst/>
          </a:prstGeom>
        </p:spPr>
      </p:pic>
      <p:pic>
        <p:nvPicPr>
          <p:cNvPr id="12" name="Picture 11">
            <a:extLst>
              <a:ext uri="{FF2B5EF4-FFF2-40B4-BE49-F238E27FC236}">
                <a16:creationId xmlns:a16="http://schemas.microsoft.com/office/drawing/2014/main" id="{722C48AF-6185-4F0D-BB52-25B2B0709943}"/>
              </a:ext>
            </a:extLst>
          </p:cNvPr>
          <p:cNvPicPr>
            <a:picLocks noChangeAspect="1"/>
          </p:cNvPicPr>
          <p:nvPr/>
        </p:nvPicPr>
        <p:blipFill>
          <a:blip r:embed="rId3"/>
          <a:stretch>
            <a:fillRect/>
          </a:stretch>
        </p:blipFill>
        <p:spPr>
          <a:xfrm>
            <a:off x="2724539" y="1801835"/>
            <a:ext cx="2570913" cy="1886719"/>
          </a:xfrm>
          <a:prstGeom prst="rect">
            <a:avLst/>
          </a:prstGeom>
        </p:spPr>
      </p:pic>
      <p:pic>
        <p:nvPicPr>
          <p:cNvPr id="13" name="Picture 12">
            <a:extLst>
              <a:ext uri="{FF2B5EF4-FFF2-40B4-BE49-F238E27FC236}">
                <a16:creationId xmlns:a16="http://schemas.microsoft.com/office/drawing/2014/main" id="{69340B43-F65F-4A4F-B6BE-8947068B3E68}"/>
              </a:ext>
            </a:extLst>
          </p:cNvPr>
          <p:cNvPicPr>
            <a:picLocks noChangeAspect="1"/>
          </p:cNvPicPr>
          <p:nvPr/>
        </p:nvPicPr>
        <p:blipFill>
          <a:blip r:embed="rId4"/>
          <a:stretch>
            <a:fillRect/>
          </a:stretch>
        </p:blipFill>
        <p:spPr>
          <a:xfrm>
            <a:off x="9367933" y="1716801"/>
            <a:ext cx="2661609" cy="1971753"/>
          </a:xfrm>
          <a:prstGeom prst="rect">
            <a:avLst/>
          </a:prstGeom>
        </p:spPr>
      </p:pic>
      <p:pic>
        <p:nvPicPr>
          <p:cNvPr id="14" name="Picture 13">
            <a:extLst>
              <a:ext uri="{FF2B5EF4-FFF2-40B4-BE49-F238E27FC236}">
                <a16:creationId xmlns:a16="http://schemas.microsoft.com/office/drawing/2014/main" id="{AF09BE0B-4904-4B42-B8FB-2397275AC86F}"/>
              </a:ext>
            </a:extLst>
          </p:cNvPr>
          <p:cNvPicPr>
            <a:picLocks noChangeAspect="1"/>
          </p:cNvPicPr>
          <p:nvPr/>
        </p:nvPicPr>
        <p:blipFill>
          <a:blip r:embed="rId5"/>
          <a:stretch>
            <a:fillRect/>
          </a:stretch>
        </p:blipFill>
        <p:spPr>
          <a:xfrm>
            <a:off x="2757526" y="4222586"/>
            <a:ext cx="2870688" cy="2155809"/>
          </a:xfrm>
          <a:prstGeom prst="rect">
            <a:avLst/>
          </a:prstGeom>
        </p:spPr>
      </p:pic>
      <p:pic>
        <p:nvPicPr>
          <p:cNvPr id="15" name="Picture 14">
            <a:extLst>
              <a:ext uri="{FF2B5EF4-FFF2-40B4-BE49-F238E27FC236}">
                <a16:creationId xmlns:a16="http://schemas.microsoft.com/office/drawing/2014/main" id="{8B1644AE-E127-414C-9CA9-1727271EEB22}"/>
              </a:ext>
            </a:extLst>
          </p:cNvPr>
          <p:cNvPicPr>
            <a:picLocks noChangeAspect="1"/>
          </p:cNvPicPr>
          <p:nvPr/>
        </p:nvPicPr>
        <p:blipFill>
          <a:blip r:embed="rId6"/>
          <a:stretch>
            <a:fillRect/>
          </a:stretch>
        </p:blipFill>
        <p:spPr>
          <a:xfrm>
            <a:off x="5861697" y="4211951"/>
            <a:ext cx="3080568" cy="2155809"/>
          </a:xfrm>
          <a:prstGeom prst="rect">
            <a:avLst/>
          </a:prstGeom>
        </p:spPr>
      </p:pic>
      <p:pic>
        <p:nvPicPr>
          <p:cNvPr id="16" name="Picture 15">
            <a:extLst>
              <a:ext uri="{FF2B5EF4-FFF2-40B4-BE49-F238E27FC236}">
                <a16:creationId xmlns:a16="http://schemas.microsoft.com/office/drawing/2014/main" id="{E3DFD39A-1F4D-486E-A956-0CA83BD9D58A}"/>
              </a:ext>
            </a:extLst>
          </p:cNvPr>
          <p:cNvPicPr>
            <a:picLocks noChangeAspect="1"/>
          </p:cNvPicPr>
          <p:nvPr/>
        </p:nvPicPr>
        <p:blipFill>
          <a:blip r:embed="rId7"/>
          <a:stretch>
            <a:fillRect/>
          </a:stretch>
        </p:blipFill>
        <p:spPr>
          <a:xfrm>
            <a:off x="6247792" y="1734153"/>
            <a:ext cx="2308379" cy="1995891"/>
          </a:xfrm>
          <a:prstGeom prst="rect">
            <a:avLst/>
          </a:prstGeom>
        </p:spPr>
      </p:pic>
    </p:spTree>
    <p:extLst>
      <p:ext uri="{BB962C8B-B14F-4D97-AF65-F5344CB8AC3E}">
        <p14:creationId xmlns:p14="http://schemas.microsoft.com/office/powerpoint/2010/main" val="2791405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Things you will need to bring…</a:t>
            </a:r>
          </a:p>
        </p:txBody>
      </p:sp>
      <p:sp>
        <p:nvSpPr>
          <p:cNvPr id="3" name="Content Placeholder 2"/>
          <p:cNvSpPr>
            <a:spLocks noGrp="1"/>
          </p:cNvSpPr>
          <p:nvPr>
            <p:ph idx="1"/>
          </p:nvPr>
        </p:nvSpPr>
        <p:spPr>
          <a:xfrm>
            <a:off x="430451" y="1613478"/>
            <a:ext cx="10515600" cy="4862583"/>
          </a:xfrm>
        </p:spPr>
        <p:txBody>
          <a:bodyPr>
            <a:normAutofit/>
          </a:bodyPr>
          <a:lstStyle/>
          <a:p>
            <a:r>
              <a:rPr lang="x-none" sz="1600" dirty="0"/>
              <a:t>·</a:t>
            </a:r>
            <a:r>
              <a:rPr lang="en-GB" sz="1600" dirty="0"/>
              <a:t> Sturdy footwear (high rope based activities)</a:t>
            </a:r>
          </a:p>
          <a:p>
            <a:r>
              <a:rPr lang="x-none" sz="1600" dirty="0"/>
              <a:t>·</a:t>
            </a:r>
            <a:r>
              <a:rPr lang="en-GB" sz="1600" dirty="0"/>
              <a:t> Tops that cover the child's shoulders (high rope based activities)</a:t>
            </a:r>
          </a:p>
          <a:p>
            <a:r>
              <a:rPr lang="x-none" sz="1600" dirty="0"/>
              <a:t>·</a:t>
            </a:r>
            <a:r>
              <a:rPr lang="en-GB" sz="1600" dirty="0"/>
              <a:t> Shorts that cover their thighs (high rope based activities)</a:t>
            </a:r>
          </a:p>
          <a:p>
            <a:r>
              <a:rPr lang="x-none" sz="1600" dirty="0"/>
              <a:t>·</a:t>
            </a:r>
            <a:r>
              <a:rPr lang="en-GB" sz="1600" dirty="0"/>
              <a:t> Long trousers (low level rope activities, fencing)</a:t>
            </a:r>
          </a:p>
          <a:p>
            <a:r>
              <a:rPr lang="x-none" sz="1600" dirty="0"/>
              <a:t>·</a:t>
            </a:r>
            <a:r>
              <a:rPr lang="en-GB" sz="1600" dirty="0"/>
              <a:t> Old, warm clothing (the sensory trail will be muddy)</a:t>
            </a:r>
          </a:p>
          <a:p>
            <a:r>
              <a:rPr lang="x-none" sz="1600" dirty="0"/>
              <a:t>·</a:t>
            </a:r>
            <a:r>
              <a:rPr lang="en-GB" sz="1600" dirty="0"/>
              <a:t> Fleece (the weather will probably by quite cool)</a:t>
            </a:r>
          </a:p>
          <a:p>
            <a:r>
              <a:rPr lang="x-none" sz="1600" dirty="0"/>
              <a:t>·</a:t>
            </a:r>
            <a:r>
              <a:rPr lang="en-GB" sz="1600" dirty="0"/>
              <a:t> Clothes that can be layered (the weather will probably by quite cool)</a:t>
            </a:r>
          </a:p>
          <a:p>
            <a:r>
              <a:rPr lang="x-none" sz="1600" dirty="0"/>
              <a:t>·</a:t>
            </a:r>
            <a:r>
              <a:rPr lang="en-GB" sz="1600" dirty="0"/>
              <a:t> Glasses retainer (some of the activities involve jumping, and moving quite quickly)</a:t>
            </a:r>
          </a:p>
          <a:p>
            <a:r>
              <a:rPr lang="x-none" sz="1600" dirty="0"/>
              <a:t>·</a:t>
            </a:r>
            <a:r>
              <a:rPr lang="en-GB" sz="1600" dirty="0"/>
              <a:t> Closed toe shoes (for all activities)</a:t>
            </a:r>
          </a:p>
          <a:p>
            <a:r>
              <a:rPr lang="x-none" sz="1600" dirty="0"/>
              <a:t>·</a:t>
            </a:r>
            <a:r>
              <a:rPr lang="en-GB" sz="1600" dirty="0"/>
              <a:t> Long sleeved tops (for rope based activities)</a:t>
            </a:r>
          </a:p>
          <a:p>
            <a:r>
              <a:rPr lang="x-none" sz="1600" dirty="0"/>
              <a:t>·</a:t>
            </a:r>
            <a:r>
              <a:rPr lang="en-GB" sz="1600" dirty="0"/>
              <a:t> Loose fitting clothing</a:t>
            </a:r>
          </a:p>
          <a:p>
            <a:r>
              <a:rPr lang="x-none" sz="1600" dirty="0"/>
              <a:t>·</a:t>
            </a:r>
            <a:r>
              <a:rPr lang="en-GB" sz="1600" dirty="0"/>
              <a:t> Long socks </a:t>
            </a:r>
          </a:p>
          <a:p>
            <a:r>
              <a:rPr lang="en-GB" sz="1600" dirty="0"/>
              <a:t>Towel x2 (they will need to wash and will be doing wet activities!) </a:t>
            </a:r>
          </a:p>
          <a:p>
            <a:r>
              <a:rPr lang="en-GB" sz="1600" b="1" dirty="0"/>
              <a:t>Sleeping bag or duvet and a pillow</a:t>
            </a:r>
          </a:p>
          <a:p>
            <a:endParaRPr lang="en-GB" dirty="0"/>
          </a:p>
          <a:p>
            <a:endParaRPr lang="en-GB" dirty="0"/>
          </a:p>
        </p:txBody>
      </p:sp>
      <p:sp>
        <p:nvSpPr>
          <p:cNvPr id="5" name="TextBox 4">
            <a:extLst>
              <a:ext uri="{FF2B5EF4-FFF2-40B4-BE49-F238E27FC236}">
                <a16:creationId xmlns:a16="http://schemas.microsoft.com/office/drawing/2014/main" id="{4421521A-C987-46FD-A42B-8CC89A59B23F}"/>
              </a:ext>
            </a:extLst>
          </p:cNvPr>
          <p:cNvSpPr txBox="1"/>
          <p:nvPr/>
        </p:nvSpPr>
        <p:spPr>
          <a:xfrm>
            <a:off x="7861615" y="3168332"/>
            <a:ext cx="4022474" cy="3539430"/>
          </a:xfrm>
          <a:prstGeom prst="rect">
            <a:avLst/>
          </a:prstGeom>
          <a:noFill/>
        </p:spPr>
        <p:txBody>
          <a:bodyPr wrap="square" rtlCol="0">
            <a:spAutoFit/>
          </a:bodyPr>
          <a:lstStyle/>
          <a:p>
            <a:pPr algn="ctr"/>
            <a:r>
              <a:rPr lang="en-GB" sz="3200" dirty="0">
                <a:latin typeface="AR CENA" panose="02000000000000000000" pitchFamily="2" charset="0"/>
              </a:rPr>
              <a:t>Many activities will involve water, so please ensure your child has multiple changes of clothes for each day and plastic bags for any wet items coming home. </a:t>
            </a:r>
          </a:p>
        </p:txBody>
      </p:sp>
      <p:pic>
        <p:nvPicPr>
          <p:cNvPr id="1026" name="Picture 2" descr="Raft Build - Leicester Outdoor Pursuits Centre">
            <a:extLst>
              <a:ext uri="{FF2B5EF4-FFF2-40B4-BE49-F238E27FC236}">
                <a16:creationId xmlns:a16="http://schemas.microsoft.com/office/drawing/2014/main" id="{78A89558-E500-4A5B-80F8-AD5D9BA8A3B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51367" y="386451"/>
            <a:ext cx="1438470" cy="143847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D6DB478-F202-49B4-AB81-26F1C782239E}"/>
              </a:ext>
            </a:extLst>
          </p:cNvPr>
          <p:cNvPicPr>
            <a:picLocks noChangeAspect="1"/>
          </p:cNvPicPr>
          <p:nvPr/>
        </p:nvPicPr>
        <p:blipFill>
          <a:blip r:embed="rId3"/>
          <a:stretch>
            <a:fillRect/>
          </a:stretch>
        </p:blipFill>
        <p:spPr>
          <a:xfrm>
            <a:off x="7486687" y="1487312"/>
            <a:ext cx="2860805" cy="1430403"/>
          </a:xfrm>
          <a:prstGeom prst="rect">
            <a:avLst/>
          </a:prstGeom>
        </p:spPr>
      </p:pic>
    </p:spTree>
    <p:extLst>
      <p:ext uri="{BB962C8B-B14F-4D97-AF65-F5344CB8AC3E}">
        <p14:creationId xmlns:p14="http://schemas.microsoft.com/office/powerpoint/2010/main" val="4087514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987603" cy="5713703"/>
          </a:xfrm>
        </p:spPr>
        <p:txBody>
          <a:bodyPr>
            <a:normAutofit/>
          </a:bodyPr>
          <a:lstStyle/>
          <a:p>
            <a:r>
              <a:rPr lang="en-GB" dirty="0"/>
              <a:t>As you are aware, the weather is very interchangeable at the moment, please ensure that you have appropriate clothing for each activity. </a:t>
            </a:r>
            <a:br>
              <a:rPr lang="en-GB" dirty="0"/>
            </a:br>
            <a:r>
              <a:rPr lang="en-GB" b="1" dirty="0"/>
              <a:t>The majority of activities are outdoors.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5803" y="1512463"/>
            <a:ext cx="4326228" cy="3048024"/>
          </a:xfrm>
          <a:prstGeom prst="rect">
            <a:avLst/>
          </a:prstGeom>
        </p:spPr>
      </p:pic>
    </p:spTree>
    <p:extLst>
      <p:ext uri="{BB962C8B-B14F-4D97-AF65-F5344CB8AC3E}">
        <p14:creationId xmlns:p14="http://schemas.microsoft.com/office/powerpoint/2010/main" val="433381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Things you </a:t>
            </a:r>
            <a:r>
              <a:rPr lang="en-GB" b="1" dirty="0"/>
              <a:t>must </a:t>
            </a:r>
            <a:r>
              <a:rPr lang="en-GB" b="1" u="sng" dirty="0"/>
              <a:t>leave at home</a:t>
            </a:r>
            <a:r>
              <a:rPr lang="en-GB" dirty="0"/>
              <a:t>…</a:t>
            </a:r>
          </a:p>
        </p:txBody>
      </p:sp>
      <p:sp>
        <p:nvSpPr>
          <p:cNvPr id="3" name="Content Placeholder 2"/>
          <p:cNvSpPr>
            <a:spLocks noGrp="1"/>
          </p:cNvSpPr>
          <p:nvPr>
            <p:ph idx="1"/>
          </p:nvPr>
        </p:nvSpPr>
        <p:spPr/>
        <p:txBody>
          <a:bodyPr>
            <a:normAutofit lnSpcReduction="10000"/>
          </a:bodyPr>
          <a:lstStyle/>
          <a:p>
            <a:r>
              <a:rPr lang="en-GB" b="1" dirty="0"/>
              <a:t>Mobile phones- </a:t>
            </a:r>
            <a:r>
              <a:rPr lang="en-GB" dirty="0"/>
              <a:t>the staff will have your numbers, please make sure that all contact details are given to Miss Scott. </a:t>
            </a:r>
          </a:p>
          <a:p>
            <a:r>
              <a:rPr lang="en-GB" dirty="0"/>
              <a:t>Any </a:t>
            </a:r>
            <a:r>
              <a:rPr lang="en-GB" b="1" dirty="0"/>
              <a:t>electrical items </a:t>
            </a:r>
            <a:r>
              <a:rPr lang="en-GB" dirty="0"/>
              <a:t>such as </a:t>
            </a:r>
            <a:r>
              <a:rPr lang="en-GB" dirty="0" err="1"/>
              <a:t>PS,Nintendos</a:t>
            </a:r>
            <a:r>
              <a:rPr lang="en-GB" dirty="0"/>
              <a:t> </a:t>
            </a:r>
            <a:r>
              <a:rPr lang="en-GB" dirty="0" err="1"/>
              <a:t>etc</a:t>
            </a:r>
            <a:r>
              <a:rPr lang="en-GB" dirty="0"/>
              <a:t>- you will be far too busy to play with these things. </a:t>
            </a:r>
          </a:p>
          <a:p>
            <a:r>
              <a:rPr lang="en-GB" dirty="0"/>
              <a:t>Loop or long earrings, please leave valuable jewellery at home. </a:t>
            </a:r>
            <a:r>
              <a:rPr lang="en-GB" b="1" dirty="0"/>
              <a:t>The venue and staff take no responsibility for any loss of valuable items</a:t>
            </a:r>
            <a:r>
              <a:rPr lang="en-GB" dirty="0"/>
              <a:t>. </a:t>
            </a:r>
          </a:p>
          <a:p>
            <a:r>
              <a:rPr lang="en-GB" i="1" dirty="0"/>
              <a:t>Excessive</a:t>
            </a:r>
            <a:r>
              <a:rPr lang="en-GB" dirty="0"/>
              <a:t> amount of sweets and snacks. Food is provided. </a:t>
            </a:r>
          </a:p>
          <a:p>
            <a:r>
              <a:rPr lang="en-GB" dirty="0"/>
              <a:t>Flip flops, sandals or crocs can only be worn in the rooms.</a:t>
            </a:r>
          </a:p>
          <a:p>
            <a:r>
              <a:rPr lang="en-GB" dirty="0"/>
              <a:t>A </a:t>
            </a:r>
            <a:r>
              <a:rPr lang="en-GB" b="1" dirty="0"/>
              <a:t>maximum of £15 </a:t>
            </a:r>
            <a:r>
              <a:rPr lang="en-GB" dirty="0"/>
              <a:t>is permitted per child. The children are responsible for their own money.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8518" y="230188"/>
            <a:ext cx="1333500" cy="1333500"/>
          </a:xfrm>
          <a:prstGeom prst="rect">
            <a:avLst/>
          </a:prstGeom>
        </p:spPr>
      </p:pic>
    </p:spTree>
    <p:extLst>
      <p:ext uri="{BB962C8B-B14F-4D97-AF65-F5344CB8AC3E}">
        <p14:creationId xmlns:p14="http://schemas.microsoft.com/office/powerpoint/2010/main" val="1776744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C6D9556-6FAE-43B8-8805-1ECCEABD16D6}"/>
              </a:ext>
            </a:extLst>
          </p:cNvPr>
          <p:cNvSpPr/>
          <p:nvPr/>
        </p:nvSpPr>
        <p:spPr>
          <a:xfrm>
            <a:off x="3769262" y="65514"/>
            <a:ext cx="3720413" cy="1200329"/>
          </a:xfrm>
          <a:prstGeom prst="rect">
            <a:avLst/>
          </a:prstGeom>
          <a:noFill/>
        </p:spPr>
        <p:txBody>
          <a:bodyPr wrap="square" lIns="91440" tIns="45720" rIns="91440" bIns="45720">
            <a:spAutoFit/>
          </a:bodyPr>
          <a:lstStyle/>
          <a:p>
            <a:pPr algn="ctr"/>
            <a:r>
              <a:rPr lang="en-US" sz="7200" b="0" cap="none" spc="0" dirty="0">
                <a:ln w="0"/>
                <a:solidFill>
                  <a:schemeClr val="tx1"/>
                </a:solidFill>
                <a:effectLst>
                  <a:outerShdw blurRad="38100" dist="19050" dir="2700000" algn="tl" rotWithShape="0">
                    <a:schemeClr val="dk1">
                      <a:alpha val="40000"/>
                    </a:schemeClr>
                  </a:outerShdw>
                </a:effectLst>
              </a:rPr>
              <a:t>Food</a:t>
            </a:r>
          </a:p>
        </p:txBody>
      </p:sp>
      <p:pic>
        <p:nvPicPr>
          <p:cNvPr id="6" name="Picture 5">
            <a:extLst>
              <a:ext uri="{FF2B5EF4-FFF2-40B4-BE49-F238E27FC236}">
                <a16:creationId xmlns:a16="http://schemas.microsoft.com/office/drawing/2014/main" id="{D64A14FF-C360-4B81-8062-4295526EE472}"/>
              </a:ext>
            </a:extLst>
          </p:cNvPr>
          <p:cNvPicPr>
            <a:picLocks noChangeAspect="1"/>
          </p:cNvPicPr>
          <p:nvPr/>
        </p:nvPicPr>
        <p:blipFill>
          <a:blip r:embed="rId2"/>
          <a:stretch>
            <a:fillRect/>
          </a:stretch>
        </p:blipFill>
        <p:spPr>
          <a:xfrm>
            <a:off x="445254" y="1368480"/>
            <a:ext cx="11246003" cy="800212"/>
          </a:xfrm>
          <a:prstGeom prst="rect">
            <a:avLst/>
          </a:prstGeom>
        </p:spPr>
      </p:pic>
      <p:pic>
        <p:nvPicPr>
          <p:cNvPr id="7" name="Picture 6">
            <a:extLst>
              <a:ext uri="{FF2B5EF4-FFF2-40B4-BE49-F238E27FC236}">
                <a16:creationId xmlns:a16="http://schemas.microsoft.com/office/drawing/2014/main" id="{855F5D4B-DA47-47E9-BC0B-A59630D8CFE1}"/>
              </a:ext>
            </a:extLst>
          </p:cNvPr>
          <p:cNvPicPr>
            <a:picLocks noChangeAspect="1"/>
          </p:cNvPicPr>
          <p:nvPr/>
        </p:nvPicPr>
        <p:blipFill>
          <a:blip r:embed="rId3"/>
          <a:stretch>
            <a:fillRect/>
          </a:stretch>
        </p:blipFill>
        <p:spPr>
          <a:xfrm>
            <a:off x="1825688" y="2168692"/>
            <a:ext cx="7607560" cy="4279253"/>
          </a:xfrm>
          <a:prstGeom prst="rect">
            <a:avLst/>
          </a:prstGeom>
        </p:spPr>
      </p:pic>
    </p:spTree>
    <p:extLst>
      <p:ext uri="{BB962C8B-B14F-4D97-AF65-F5344CB8AC3E}">
        <p14:creationId xmlns:p14="http://schemas.microsoft.com/office/powerpoint/2010/main" val="3401899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D3000-AE35-4F3A-AF7B-9E770A04BF67}"/>
              </a:ext>
            </a:extLst>
          </p:cNvPr>
          <p:cNvSpPr>
            <a:spLocks noGrp="1"/>
          </p:cNvSpPr>
          <p:nvPr>
            <p:ph type="title"/>
          </p:nvPr>
        </p:nvSpPr>
        <p:spPr>
          <a:xfrm>
            <a:off x="269033" y="-325340"/>
            <a:ext cx="10515600" cy="1325563"/>
          </a:xfrm>
        </p:spPr>
        <p:txBody>
          <a:bodyPr/>
          <a:lstStyle/>
          <a:p>
            <a:r>
              <a:rPr lang="en-GB" dirty="0"/>
              <a:t>Food- Breakfast</a:t>
            </a:r>
          </a:p>
        </p:txBody>
      </p:sp>
      <p:pic>
        <p:nvPicPr>
          <p:cNvPr id="4" name="Picture 3">
            <a:extLst>
              <a:ext uri="{FF2B5EF4-FFF2-40B4-BE49-F238E27FC236}">
                <a16:creationId xmlns:a16="http://schemas.microsoft.com/office/drawing/2014/main" id="{151D11BF-01AB-41E3-A1A5-DD37B188BC74}"/>
              </a:ext>
            </a:extLst>
          </p:cNvPr>
          <p:cNvPicPr>
            <a:picLocks noChangeAspect="1"/>
          </p:cNvPicPr>
          <p:nvPr/>
        </p:nvPicPr>
        <p:blipFill>
          <a:blip r:embed="rId2"/>
          <a:stretch>
            <a:fillRect/>
          </a:stretch>
        </p:blipFill>
        <p:spPr>
          <a:xfrm>
            <a:off x="335902" y="695191"/>
            <a:ext cx="9731830" cy="3792833"/>
          </a:xfrm>
          <a:prstGeom prst="rect">
            <a:avLst/>
          </a:prstGeom>
        </p:spPr>
      </p:pic>
      <p:pic>
        <p:nvPicPr>
          <p:cNvPr id="5" name="Picture 4">
            <a:extLst>
              <a:ext uri="{FF2B5EF4-FFF2-40B4-BE49-F238E27FC236}">
                <a16:creationId xmlns:a16="http://schemas.microsoft.com/office/drawing/2014/main" id="{FA30EB22-3F91-4EA6-903D-232799F91284}"/>
              </a:ext>
            </a:extLst>
          </p:cNvPr>
          <p:cNvPicPr>
            <a:picLocks noChangeAspect="1"/>
          </p:cNvPicPr>
          <p:nvPr/>
        </p:nvPicPr>
        <p:blipFill>
          <a:blip r:embed="rId3"/>
          <a:stretch>
            <a:fillRect/>
          </a:stretch>
        </p:blipFill>
        <p:spPr>
          <a:xfrm>
            <a:off x="269033" y="4602186"/>
            <a:ext cx="8268477" cy="2033342"/>
          </a:xfrm>
          <a:prstGeom prst="rect">
            <a:avLst/>
          </a:prstGeom>
        </p:spPr>
      </p:pic>
    </p:spTree>
    <p:extLst>
      <p:ext uri="{BB962C8B-B14F-4D97-AF65-F5344CB8AC3E}">
        <p14:creationId xmlns:p14="http://schemas.microsoft.com/office/powerpoint/2010/main" val="1159946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D3000-AE35-4F3A-AF7B-9E770A04BF67}"/>
              </a:ext>
            </a:extLst>
          </p:cNvPr>
          <p:cNvSpPr>
            <a:spLocks noGrp="1"/>
          </p:cNvSpPr>
          <p:nvPr>
            <p:ph type="title"/>
          </p:nvPr>
        </p:nvSpPr>
        <p:spPr>
          <a:xfrm>
            <a:off x="269033" y="-325340"/>
            <a:ext cx="10515600" cy="1325563"/>
          </a:xfrm>
        </p:spPr>
        <p:txBody>
          <a:bodyPr/>
          <a:lstStyle/>
          <a:p>
            <a:r>
              <a:rPr lang="en-GB" dirty="0"/>
              <a:t>Food- Lunch</a:t>
            </a:r>
          </a:p>
        </p:txBody>
      </p:sp>
      <p:pic>
        <p:nvPicPr>
          <p:cNvPr id="3" name="Picture 2">
            <a:extLst>
              <a:ext uri="{FF2B5EF4-FFF2-40B4-BE49-F238E27FC236}">
                <a16:creationId xmlns:a16="http://schemas.microsoft.com/office/drawing/2014/main" id="{77922843-66DB-404A-84A1-610D9EF46D6B}"/>
              </a:ext>
            </a:extLst>
          </p:cNvPr>
          <p:cNvPicPr>
            <a:picLocks noChangeAspect="1"/>
          </p:cNvPicPr>
          <p:nvPr/>
        </p:nvPicPr>
        <p:blipFill rotWithShape="1">
          <a:blip r:embed="rId2"/>
          <a:srcRect r="13750"/>
          <a:stretch/>
        </p:blipFill>
        <p:spPr>
          <a:xfrm>
            <a:off x="421433" y="758594"/>
            <a:ext cx="10515600" cy="5340812"/>
          </a:xfrm>
          <a:prstGeom prst="rect">
            <a:avLst/>
          </a:prstGeom>
        </p:spPr>
      </p:pic>
    </p:spTree>
    <p:extLst>
      <p:ext uri="{BB962C8B-B14F-4D97-AF65-F5344CB8AC3E}">
        <p14:creationId xmlns:p14="http://schemas.microsoft.com/office/powerpoint/2010/main" val="3846416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D3000-AE35-4F3A-AF7B-9E770A04BF67}"/>
              </a:ext>
            </a:extLst>
          </p:cNvPr>
          <p:cNvSpPr>
            <a:spLocks noGrp="1"/>
          </p:cNvSpPr>
          <p:nvPr>
            <p:ph type="title"/>
          </p:nvPr>
        </p:nvSpPr>
        <p:spPr>
          <a:xfrm>
            <a:off x="269033" y="-325340"/>
            <a:ext cx="10515600" cy="1325563"/>
          </a:xfrm>
        </p:spPr>
        <p:txBody>
          <a:bodyPr/>
          <a:lstStyle/>
          <a:p>
            <a:r>
              <a:rPr lang="en-GB" dirty="0"/>
              <a:t>Food- Dinner</a:t>
            </a:r>
          </a:p>
        </p:txBody>
      </p:sp>
      <p:pic>
        <p:nvPicPr>
          <p:cNvPr id="4" name="Picture 3">
            <a:extLst>
              <a:ext uri="{FF2B5EF4-FFF2-40B4-BE49-F238E27FC236}">
                <a16:creationId xmlns:a16="http://schemas.microsoft.com/office/drawing/2014/main" id="{A4978983-2042-422A-BD7D-E28AA94C0BC3}"/>
              </a:ext>
            </a:extLst>
          </p:cNvPr>
          <p:cNvPicPr>
            <a:picLocks noChangeAspect="1"/>
          </p:cNvPicPr>
          <p:nvPr/>
        </p:nvPicPr>
        <p:blipFill>
          <a:blip r:embed="rId2"/>
          <a:stretch>
            <a:fillRect/>
          </a:stretch>
        </p:blipFill>
        <p:spPr>
          <a:xfrm>
            <a:off x="529790" y="575529"/>
            <a:ext cx="10769581" cy="6207825"/>
          </a:xfrm>
          <a:prstGeom prst="rect">
            <a:avLst/>
          </a:prstGeom>
        </p:spPr>
      </p:pic>
    </p:spTree>
    <p:extLst>
      <p:ext uri="{BB962C8B-B14F-4D97-AF65-F5344CB8AC3E}">
        <p14:creationId xmlns:p14="http://schemas.microsoft.com/office/powerpoint/2010/main" val="675643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Who’s going? </a:t>
            </a:r>
          </a:p>
        </p:txBody>
      </p:sp>
      <p:sp>
        <p:nvSpPr>
          <p:cNvPr id="3" name="Content Placeholder 2"/>
          <p:cNvSpPr>
            <a:spLocks noGrp="1"/>
          </p:cNvSpPr>
          <p:nvPr>
            <p:ph idx="1"/>
          </p:nvPr>
        </p:nvSpPr>
        <p:spPr/>
        <p:txBody>
          <a:bodyPr/>
          <a:lstStyle/>
          <a:p>
            <a:r>
              <a:rPr lang="en-GB" dirty="0"/>
              <a:t>Mrs Cari Kinnear</a:t>
            </a:r>
          </a:p>
          <a:p>
            <a:r>
              <a:rPr lang="en-GB" dirty="0"/>
              <a:t>Mrs Erin Edwards</a:t>
            </a:r>
          </a:p>
          <a:p>
            <a:r>
              <a:rPr lang="en-GB" dirty="0"/>
              <a:t>Miss Laura Pearce</a:t>
            </a:r>
          </a:p>
          <a:p>
            <a:pPr marL="0" indent="0">
              <a:buNone/>
            </a:pPr>
            <a:endParaRPr lang="en-GB" dirty="0"/>
          </a:p>
        </p:txBody>
      </p:sp>
    </p:spTree>
    <p:extLst>
      <p:ext uri="{BB962C8B-B14F-4D97-AF65-F5344CB8AC3E}">
        <p14:creationId xmlns:p14="http://schemas.microsoft.com/office/powerpoint/2010/main" val="395362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 and expectations.</a:t>
            </a:r>
          </a:p>
        </p:txBody>
      </p:sp>
      <p:sp>
        <p:nvSpPr>
          <p:cNvPr id="3" name="Content Placeholder 2"/>
          <p:cNvSpPr>
            <a:spLocks noGrp="1"/>
          </p:cNvSpPr>
          <p:nvPr>
            <p:ph idx="1"/>
          </p:nvPr>
        </p:nvSpPr>
        <p:spPr/>
        <p:txBody>
          <a:bodyPr>
            <a:normAutofit lnSpcReduction="10000"/>
          </a:bodyPr>
          <a:lstStyle/>
          <a:p>
            <a:r>
              <a:rPr lang="en-GB" dirty="0"/>
              <a:t>This is an ideal experience  for your child. They will learn new skills, build on communication and work as a team. The activities are exciting and fun. However safety is paramount and a zero tolerance policy is enforced during this residential. </a:t>
            </a:r>
          </a:p>
          <a:p>
            <a:r>
              <a:rPr lang="en-GB" dirty="0"/>
              <a:t>Any children who do not comply with the rules of behaviour and is a possible safety risk to themselves or others will not be permitted to do an activity and may be sent home-if necessary. </a:t>
            </a:r>
          </a:p>
          <a:p>
            <a:r>
              <a:rPr lang="en-GB" sz="3600" u="sng" dirty="0"/>
              <a:t>The staff at </a:t>
            </a:r>
            <a:r>
              <a:rPr lang="en-GB" sz="3600" u="sng" dirty="0" err="1"/>
              <a:t>Liddington</a:t>
            </a:r>
            <a:r>
              <a:rPr lang="en-GB" sz="3600" u="sng" dirty="0"/>
              <a:t> have the last say on who is able to do activities.  All activities are risk assessed by the staff at PGL to ensure the safety of all pupils. </a:t>
            </a:r>
          </a:p>
        </p:txBody>
      </p:sp>
    </p:spTree>
    <p:extLst>
      <p:ext uri="{BB962C8B-B14F-4D97-AF65-F5344CB8AC3E}">
        <p14:creationId xmlns:p14="http://schemas.microsoft.com/office/powerpoint/2010/main" val="942055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 policy and expectations.</a:t>
            </a:r>
          </a:p>
        </p:txBody>
      </p:sp>
      <p:sp>
        <p:nvSpPr>
          <p:cNvPr id="3" name="Content Placeholder 2"/>
          <p:cNvSpPr>
            <a:spLocks noGrp="1"/>
          </p:cNvSpPr>
          <p:nvPr>
            <p:ph idx="1"/>
          </p:nvPr>
        </p:nvSpPr>
        <p:spPr>
          <a:xfrm>
            <a:off x="838200" y="1825625"/>
            <a:ext cx="9941417" cy="4351338"/>
          </a:xfrm>
        </p:spPr>
        <p:txBody>
          <a:bodyPr>
            <a:normAutofit fontScale="77500" lnSpcReduction="20000"/>
          </a:bodyPr>
          <a:lstStyle/>
          <a:p>
            <a:pPr marL="0" indent="0">
              <a:buNone/>
            </a:pPr>
            <a:r>
              <a:rPr lang="en-GB" dirty="0">
                <a:solidFill>
                  <a:srgbClr val="FF0000"/>
                </a:solidFill>
              </a:rPr>
              <a:t>Courtesy</a:t>
            </a:r>
            <a:r>
              <a:rPr lang="en-GB" dirty="0"/>
              <a:t> - any disrespect to staff or property at </a:t>
            </a:r>
            <a:r>
              <a:rPr lang="en-GB" dirty="0" err="1"/>
              <a:t>Tregoyd</a:t>
            </a:r>
            <a:r>
              <a:rPr lang="en-GB" dirty="0"/>
              <a:t> will result in</a:t>
            </a:r>
          </a:p>
          <a:p>
            <a:pPr marL="0" indent="0">
              <a:buNone/>
            </a:pPr>
            <a:r>
              <a:rPr lang="en-GB" dirty="0"/>
              <a:t> a warning. </a:t>
            </a:r>
          </a:p>
          <a:p>
            <a:pPr marL="0" indent="0">
              <a:buNone/>
            </a:pPr>
            <a:r>
              <a:rPr lang="en-GB" dirty="0">
                <a:solidFill>
                  <a:srgbClr val="FF0000"/>
                </a:solidFill>
              </a:rPr>
              <a:t>Self control- </a:t>
            </a:r>
            <a:r>
              <a:rPr lang="en-GB" dirty="0"/>
              <a:t>any physical harm to others will result in a warning or a</a:t>
            </a:r>
          </a:p>
          <a:p>
            <a:pPr marL="0" indent="0">
              <a:buNone/>
            </a:pPr>
            <a:r>
              <a:rPr lang="en-GB" dirty="0"/>
              <a:t> possible phone call home. </a:t>
            </a:r>
          </a:p>
          <a:p>
            <a:pPr marL="0" indent="0">
              <a:buNone/>
            </a:pPr>
            <a:r>
              <a:rPr lang="en-GB" dirty="0">
                <a:solidFill>
                  <a:srgbClr val="FF0000"/>
                </a:solidFill>
              </a:rPr>
              <a:t>Use of inappropriate language</a:t>
            </a:r>
            <a:r>
              <a:rPr lang="en-GB" dirty="0"/>
              <a:t> – is not tolerated and will result in a warning. </a:t>
            </a:r>
          </a:p>
          <a:p>
            <a:pPr marL="0" indent="0">
              <a:buNone/>
            </a:pPr>
            <a:r>
              <a:rPr lang="en-GB" dirty="0">
                <a:solidFill>
                  <a:srgbClr val="FF0000"/>
                </a:solidFill>
              </a:rPr>
              <a:t>Attitudes</a:t>
            </a:r>
            <a:r>
              <a:rPr lang="en-GB" dirty="0"/>
              <a:t>- any answering back or cheekiness will result in a warning. </a:t>
            </a:r>
          </a:p>
          <a:p>
            <a:pPr marL="0" indent="0">
              <a:buNone/>
            </a:pPr>
            <a:r>
              <a:rPr lang="en-GB" dirty="0">
                <a:solidFill>
                  <a:srgbClr val="FF0000"/>
                </a:solidFill>
              </a:rPr>
              <a:t>Not listening- </a:t>
            </a:r>
            <a:r>
              <a:rPr lang="en-GB" dirty="0"/>
              <a:t>will result in a warning. </a:t>
            </a:r>
          </a:p>
          <a:p>
            <a:pPr marL="0" indent="0">
              <a:buNone/>
            </a:pPr>
            <a:endParaRPr lang="en-GB" dirty="0"/>
          </a:p>
          <a:p>
            <a:pPr marL="0" indent="0">
              <a:buNone/>
            </a:pPr>
            <a:r>
              <a:rPr lang="en-GB" dirty="0"/>
              <a:t>During the visit the </a:t>
            </a:r>
            <a:r>
              <a:rPr lang="en-GB" dirty="0">
                <a:solidFill>
                  <a:srgbClr val="FF0000"/>
                </a:solidFill>
              </a:rPr>
              <a:t>traffic light </a:t>
            </a:r>
            <a:r>
              <a:rPr lang="en-GB" dirty="0"/>
              <a:t>system will be used by all staff members. Any child who reaches the yellow light for the second time, the consequence will result in a phone call home. </a:t>
            </a:r>
            <a:r>
              <a:rPr lang="en-GB" sz="3800" b="1" u="sng" dirty="0"/>
              <a:t>Any child who reaches the red light - parents will be contacted to collect their child.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5179" y="532059"/>
            <a:ext cx="2428875" cy="2857500"/>
          </a:xfrm>
          <a:prstGeom prst="rect">
            <a:avLst/>
          </a:prstGeom>
        </p:spPr>
      </p:pic>
    </p:spTree>
    <p:extLst>
      <p:ext uri="{BB962C8B-B14F-4D97-AF65-F5344CB8AC3E}">
        <p14:creationId xmlns:p14="http://schemas.microsoft.com/office/powerpoint/2010/main" val="2780477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typical full day at PGL </a:t>
            </a:r>
            <a:r>
              <a:rPr lang="en-GB" dirty="0" err="1"/>
              <a:t>Liddington</a:t>
            </a:r>
            <a:r>
              <a:rPr lang="en-GB" dirty="0"/>
              <a:t> </a:t>
            </a:r>
          </a:p>
        </p:txBody>
      </p:sp>
      <p:sp>
        <p:nvSpPr>
          <p:cNvPr id="3" name="Content Placeholder 2"/>
          <p:cNvSpPr>
            <a:spLocks noGrp="1"/>
          </p:cNvSpPr>
          <p:nvPr>
            <p:ph idx="1"/>
          </p:nvPr>
        </p:nvSpPr>
        <p:spPr>
          <a:xfrm>
            <a:off x="744416" y="1368424"/>
            <a:ext cx="10515600" cy="4727575"/>
          </a:xfrm>
        </p:spPr>
        <p:txBody>
          <a:bodyPr>
            <a:normAutofit lnSpcReduction="10000"/>
          </a:bodyPr>
          <a:lstStyle/>
          <a:p>
            <a:r>
              <a:rPr lang="en-GB" dirty="0"/>
              <a:t>8-8:30 - Breakfast</a:t>
            </a:r>
          </a:p>
          <a:p>
            <a:r>
              <a:rPr lang="en-GB" dirty="0"/>
              <a:t>8:50-10:20   Zip wire</a:t>
            </a:r>
          </a:p>
          <a:p>
            <a:r>
              <a:rPr lang="en-GB" dirty="0"/>
              <a:t>10:30-12:00  Problem solving</a:t>
            </a:r>
          </a:p>
          <a:p>
            <a:r>
              <a:rPr lang="en-GB" dirty="0"/>
              <a:t>Lunch</a:t>
            </a:r>
          </a:p>
          <a:p>
            <a:r>
              <a:rPr lang="en-GB" dirty="0"/>
              <a:t>2:10-3:40 Giant swing</a:t>
            </a:r>
          </a:p>
          <a:p>
            <a:r>
              <a:rPr lang="en-GB" dirty="0"/>
              <a:t>3:50-5:20 Canoeing</a:t>
            </a:r>
          </a:p>
          <a:p>
            <a:r>
              <a:rPr lang="en-GB" dirty="0"/>
              <a:t>Dinner</a:t>
            </a:r>
          </a:p>
          <a:p>
            <a:r>
              <a:rPr lang="en-GB" dirty="0"/>
              <a:t>7:30-8:30: Team Games/Campfire</a:t>
            </a:r>
          </a:p>
          <a:p>
            <a:r>
              <a:rPr lang="en-GB" dirty="0"/>
              <a:t>Shop time</a:t>
            </a:r>
          </a:p>
          <a:p>
            <a:r>
              <a:rPr lang="en-GB" dirty="0"/>
              <a:t>Lights off by 10:00 (at the latest)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3276226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E8EDD6-7FC8-4603-A031-FAC9074EECA4}"/>
              </a:ext>
            </a:extLst>
          </p:cNvPr>
          <p:cNvPicPr>
            <a:picLocks noChangeAspect="1"/>
          </p:cNvPicPr>
          <p:nvPr/>
        </p:nvPicPr>
        <p:blipFill>
          <a:blip r:embed="rId2"/>
          <a:stretch>
            <a:fillRect/>
          </a:stretch>
        </p:blipFill>
        <p:spPr>
          <a:xfrm>
            <a:off x="405440" y="2488961"/>
            <a:ext cx="10933251" cy="2521577"/>
          </a:xfrm>
          <a:prstGeom prst="rect">
            <a:avLst/>
          </a:prstGeom>
        </p:spPr>
      </p:pic>
      <p:sp>
        <p:nvSpPr>
          <p:cNvPr id="8" name="Rectangle 7">
            <a:extLst>
              <a:ext uri="{FF2B5EF4-FFF2-40B4-BE49-F238E27FC236}">
                <a16:creationId xmlns:a16="http://schemas.microsoft.com/office/drawing/2014/main" id="{41B0D646-AACB-46E5-BE8E-D84A224C9893}"/>
              </a:ext>
            </a:extLst>
          </p:cNvPr>
          <p:cNvSpPr/>
          <p:nvPr/>
        </p:nvSpPr>
        <p:spPr>
          <a:xfrm>
            <a:off x="1017037" y="650423"/>
            <a:ext cx="9983755" cy="830997"/>
          </a:xfrm>
          <a:prstGeom prst="rect">
            <a:avLst/>
          </a:prstGeom>
        </p:spPr>
        <p:txBody>
          <a:bodyPr wrap="square">
            <a:spAutoFit/>
          </a:bodyPr>
          <a:lstStyle/>
          <a:p>
            <a:r>
              <a:rPr lang="en-GB" sz="4800" dirty="0"/>
              <a:t>A typical full agenda at PGL </a:t>
            </a:r>
            <a:r>
              <a:rPr lang="en-GB" sz="4800" dirty="0" err="1"/>
              <a:t>Liddington</a:t>
            </a:r>
            <a:r>
              <a:rPr lang="en-GB" sz="4800" dirty="0"/>
              <a:t> </a:t>
            </a:r>
          </a:p>
        </p:txBody>
      </p:sp>
    </p:spTree>
    <p:extLst>
      <p:ext uri="{BB962C8B-B14F-4D97-AF65-F5344CB8AC3E}">
        <p14:creationId xmlns:p14="http://schemas.microsoft.com/office/powerpoint/2010/main" val="222346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Medication </a:t>
            </a:r>
          </a:p>
        </p:txBody>
      </p:sp>
      <p:sp>
        <p:nvSpPr>
          <p:cNvPr id="4" name="TextBox 3"/>
          <p:cNvSpPr txBox="1"/>
          <p:nvPr/>
        </p:nvSpPr>
        <p:spPr>
          <a:xfrm>
            <a:off x="696351" y="1465385"/>
            <a:ext cx="8996289" cy="4770537"/>
          </a:xfrm>
          <a:prstGeom prst="rect">
            <a:avLst/>
          </a:prstGeom>
          <a:noFill/>
        </p:spPr>
        <p:txBody>
          <a:bodyPr wrap="square" rtlCol="0">
            <a:spAutoFit/>
          </a:bodyPr>
          <a:lstStyle/>
          <a:p>
            <a:pPr marL="342900" indent="-342900">
              <a:buFont typeface="Arial" panose="020B0604020202020204" pitchFamily="34" charset="0"/>
              <a:buChar char="•"/>
            </a:pPr>
            <a:r>
              <a:rPr lang="en-GB" sz="3200" dirty="0"/>
              <a:t>ALL medication (even if your child takes it unsupervised at home) is given to a member of staff attending the trip on the day of departure.</a:t>
            </a:r>
          </a:p>
          <a:p>
            <a:pPr marL="342900" indent="-342900">
              <a:buFont typeface="Arial" panose="020B0604020202020204" pitchFamily="34" charset="0"/>
              <a:buChar char="•"/>
            </a:pPr>
            <a:r>
              <a:rPr lang="en-GB" sz="3200" dirty="0"/>
              <a:t>Please ensure that your child's name, year group, dosage and when to take the medication  is written clearly with the medication and placed in a bag.</a:t>
            </a:r>
          </a:p>
          <a:p>
            <a:pPr marL="342900" indent="-342900">
              <a:buFont typeface="Arial" panose="020B0604020202020204" pitchFamily="34" charset="0"/>
              <a:buChar char="•"/>
            </a:pPr>
            <a:r>
              <a:rPr lang="en-GB" sz="3200" dirty="0"/>
              <a:t>All medication will remain with the staff for the duration of the trip.</a:t>
            </a:r>
          </a:p>
          <a:p>
            <a:endParaRPr lang="en-GB" sz="2400" dirty="0"/>
          </a:p>
          <a:p>
            <a:endParaRPr lang="en-GB" sz="2400" dirty="0"/>
          </a:p>
        </p:txBody>
      </p:sp>
      <p:pic>
        <p:nvPicPr>
          <p:cNvPr id="2052" name="Picture 4" descr="C:\Users\yylpteacher\AppData\Local\Microsoft\Windows\Temporary Internet Files\Content.IE5\YLJ3HKOG\thumb-medicine-bottle-33.3-12314[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0141" y="3042189"/>
            <a:ext cx="2482850" cy="3576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808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Shop time</a:t>
            </a:r>
          </a:p>
        </p:txBody>
      </p:sp>
      <p:sp>
        <p:nvSpPr>
          <p:cNvPr id="4" name="TextBox 3"/>
          <p:cNvSpPr txBox="1"/>
          <p:nvPr/>
        </p:nvSpPr>
        <p:spPr>
          <a:xfrm>
            <a:off x="539261" y="1652953"/>
            <a:ext cx="10304585" cy="3785652"/>
          </a:xfrm>
          <a:prstGeom prst="rect">
            <a:avLst/>
          </a:prstGeom>
          <a:noFill/>
        </p:spPr>
        <p:txBody>
          <a:bodyPr wrap="square" rtlCol="0">
            <a:spAutoFit/>
          </a:bodyPr>
          <a:lstStyle/>
          <a:p>
            <a:pPr marL="285750" indent="-285750">
              <a:buFont typeface="Arial" panose="020B0604020202020204" pitchFamily="34" charset="0"/>
              <a:buChar char="•"/>
            </a:pPr>
            <a:r>
              <a:rPr lang="en-GB" sz="4000" dirty="0">
                <a:latin typeface="+mj-lt"/>
              </a:rPr>
              <a:t>No more than £15 spending money.</a:t>
            </a:r>
          </a:p>
          <a:p>
            <a:pPr marL="285750" indent="-285750">
              <a:buFont typeface="Arial" panose="020B0604020202020204" pitchFamily="34" charset="0"/>
              <a:buChar char="•"/>
            </a:pPr>
            <a:r>
              <a:rPr lang="en-GB" sz="4000" dirty="0">
                <a:latin typeface="+mj-lt"/>
              </a:rPr>
              <a:t>Money is to be placed in an envelope with your child's name, amount and year group written clearly on the front.</a:t>
            </a:r>
          </a:p>
          <a:p>
            <a:pPr marL="285750" indent="-285750">
              <a:buFont typeface="Arial" panose="020B0604020202020204" pitchFamily="34" charset="0"/>
              <a:buChar char="•"/>
            </a:pPr>
            <a:r>
              <a:rPr lang="en-GB" sz="4000" dirty="0">
                <a:latin typeface="+mj-lt"/>
              </a:rPr>
              <a:t>The staff will be collecting the money, and keeping it safe, when the shop is not open. </a:t>
            </a:r>
          </a:p>
        </p:txBody>
      </p:sp>
    </p:spTree>
    <p:extLst>
      <p:ext uri="{BB962C8B-B14F-4D97-AF65-F5344CB8AC3E}">
        <p14:creationId xmlns:p14="http://schemas.microsoft.com/office/powerpoint/2010/main" val="1866328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Contact details </a:t>
            </a:r>
          </a:p>
        </p:txBody>
      </p:sp>
      <p:sp>
        <p:nvSpPr>
          <p:cNvPr id="4" name="Rectangle 3"/>
          <p:cNvSpPr/>
          <p:nvPr/>
        </p:nvSpPr>
        <p:spPr>
          <a:xfrm>
            <a:off x="838200" y="1404257"/>
            <a:ext cx="6096000" cy="1754326"/>
          </a:xfrm>
          <a:prstGeom prst="rect">
            <a:avLst/>
          </a:prstGeom>
        </p:spPr>
        <p:txBody>
          <a:bodyPr>
            <a:spAutoFit/>
          </a:bodyPr>
          <a:lstStyle/>
          <a:p>
            <a:pPr>
              <a:buFont typeface="Arial" panose="020B0604020202020204" pitchFamily="34" charset="0"/>
              <a:buChar char="•"/>
            </a:pPr>
            <a:endParaRPr lang="en-GB" b="0" dirty="0">
              <a:effectLst/>
              <a:latin typeface="Open Sans"/>
            </a:endParaRPr>
          </a:p>
          <a:p>
            <a:r>
              <a:rPr lang="en-GB" dirty="0"/>
              <a:t>PGL </a:t>
            </a:r>
            <a:r>
              <a:rPr lang="en-GB" dirty="0" err="1"/>
              <a:t>Liddington</a:t>
            </a:r>
            <a:br>
              <a:rPr lang="en-GB" dirty="0"/>
            </a:br>
            <a:r>
              <a:rPr lang="en-GB" dirty="0"/>
              <a:t>Fox Hill</a:t>
            </a:r>
            <a:br>
              <a:rPr lang="en-GB" dirty="0"/>
            </a:br>
            <a:r>
              <a:rPr lang="en-GB" dirty="0" err="1"/>
              <a:t>Liddington</a:t>
            </a:r>
            <a:br>
              <a:rPr lang="en-GB" dirty="0"/>
            </a:br>
            <a:r>
              <a:rPr lang="en-GB" dirty="0"/>
              <a:t>Swindon</a:t>
            </a:r>
            <a:br>
              <a:rPr lang="en-GB" dirty="0"/>
            </a:br>
            <a:r>
              <a:rPr lang="en-GB" dirty="0"/>
              <a:t>SN4 0DZ</a:t>
            </a:r>
            <a:endParaRPr lang="en-GB" b="0" dirty="0">
              <a:effectLst/>
              <a:latin typeface="Open Sans"/>
            </a:endParaRPr>
          </a:p>
        </p:txBody>
      </p:sp>
      <p:sp>
        <p:nvSpPr>
          <p:cNvPr id="5" name="Rectangle 4"/>
          <p:cNvSpPr/>
          <p:nvPr/>
        </p:nvSpPr>
        <p:spPr>
          <a:xfrm>
            <a:off x="838200" y="3264365"/>
            <a:ext cx="2582636" cy="646331"/>
          </a:xfrm>
          <a:prstGeom prst="rect">
            <a:avLst/>
          </a:prstGeom>
        </p:spPr>
        <p:txBody>
          <a:bodyPr wrap="square">
            <a:spAutoFit/>
          </a:bodyPr>
          <a:lstStyle/>
          <a:p>
            <a:r>
              <a:rPr lang="en-GB" b="1" dirty="0">
                <a:solidFill>
                  <a:srgbClr val="0083C3"/>
                </a:solidFill>
                <a:effectLst/>
                <a:latin typeface="Open Sans"/>
              </a:rPr>
              <a:t>PGL Adventure</a:t>
            </a:r>
          </a:p>
          <a:p>
            <a:pPr>
              <a:buFont typeface="Arial" panose="020B0604020202020204" pitchFamily="34" charset="0"/>
              <a:buChar char="•"/>
            </a:pPr>
            <a:r>
              <a:rPr lang="en-GB" b="0" dirty="0">
                <a:effectLst/>
                <a:latin typeface="Open Sans"/>
              </a:rPr>
              <a:t>Tel: </a:t>
            </a:r>
            <a:r>
              <a:rPr lang="en-GB" dirty="0">
                <a:hlinkClick r:id="rId2"/>
              </a:rPr>
              <a:t>0333 321 2100</a:t>
            </a:r>
            <a:endParaRPr lang="en-GB" b="0" dirty="0">
              <a:effectLst/>
              <a:latin typeface="Open Sans"/>
            </a:endParaRPr>
          </a:p>
        </p:txBody>
      </p:sp>
      <p:pic>
        <p:nvPicPr>
          <p:cNvPr id="1026" name="Picture 2" descr="Map of rhymney to liddington map">
            <a:extLst>
              <a:ext uri="{FF2B5EF4-FFF2-40B4-BE49-F238E27FC236}">
                <a16:creationId xmlns:a16="http://schemas.microsoft.com/office/drawing/2014/main" id="{1AD60728-2F17-496F-878A-96214862E4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5180" y="1404256"/>
            <a:ext cx="7602124" cy="3575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3827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Just one more thing……</a:t>
            </a:r>
          </a:p>
        </p:txBody>
      </p:sp>
      <p:sp>
        <p:nvSpPr>
          <p:cNvPr id="3" name="Content Placeholder 2"/>
          <p:cNvSpPr>
            <a:spLocks noGrp="1"/>
          </p:cNvSpPr>
          <p:nvPr>
            <p:ph idx="1"/>
          </p:nvPr>
        </p:nvSpPr>
        <p:spPr/>
        <p:txBody>
          <a:bodyPr>
            <a:normAutofit lnSpcReduction="10000"/>
          </a:bodyPr>
          <a:lstStyle/>
          <a:p>
            <a:pPr marL="0" indent="0" algn="ctr">
              <a:buNone/>
            </a:pPr>
            <a:r>
              <a:rPr lang="en-GB" sz="4000" dirty="0">
                <a:solidFill>
                  <a:srgbClr val="00B050"/>
                </a:solidFill>
                <a:latin typeface="Arial Rounded MT Bold" panose="020F0704030504030204" pitchFamily="34" charset="0"/>
              </a:rPr>
              <a:t>Medical Forms </a:t>
            </a:r>
          </a:p>
          <a:p>
            <a:pPr marL="0" indent="0" algn="ctr">
              <a:buNone/>
            </a:pPr>
            <a:endParaRPr lang="en-GB" sz="4000" dirty="0">
              <a:latin typeface="Arial Rounded MT Bold" panose="020F0704030504030204" pitchFamily="34" charset="0"/>
            </a:endParaRPr>
          </a:p>
          <a:p>
            <a:pPr marL="0" indent="0" algn="ctr">
              <a:buNone/>
            </a:pPr>
            <a:r>
              <a:rPr lang="en-GB" sz="4000" dirty="0">
                <a:latin typeface="Kristen ITC" panose="03050502040202030202" pitchFamily="66" charset="0"/>
              </a:rPr>
              <a:t>If you haven’t already, please could you complete one before leaving (even if there are no medical requirements!)</a:t>
            </a:r>
          </a:p>
          <a:p>
            <a:pPr marL="0" indent="0" algn="ctr">
              <a:buNone/>
            </a:pPr>
            <a:endParaRPr lang="en-GB" sz="4000" dirty="0">
              <a:latin typeface="Kristen ITC" panose="03050502040202030202" pitchFamily="66" charset="0"/>
            </a:endParaRPr>
          </a:p>
          <a:p>
            <a:pPr marL="0" indent="0" algn="ctr">
              <a:buNone/>
            </a:pPr>
            <a:r>
              <a:rPr lang="en-GB" sz="4000" dirty="0" err="1">
                <a:latin typeface="Kristen ITC" panose="03050502040202030202" pitchFamily="66" charset="0"/>
              </a:rPr>
              <a:t>Diolch</a:t>
            </a:r>
            <a:r>
              <a:rPr lang="en-GB" sz="4000" dirty="0">
                <a:latin typeface="Kristen ITC" panose="03050502040202030202" pitchFamily="66" charset="0"/>
              </a:rPr>
              <a:t> x</a:t>
            </a:r>
          </a:p>
          <a:p>
            <a:pPr marL="0" indent="0" algn="ctr">
              <a:buNone/>
            </a:pPr>
            <a:endParaRPr lang="en-GB" sz="4000" dirty="0">
              <a:latin typeface="Kristen ITC" panose="03050502040202030202" pitchFamily="66" charset="0"/>
            </a:endParaRPr>
          </a:p>
        </p:txBody>
      </p:sp>
      <p:pic>
        <p:nvPicPr>
          <p:cNvPr id="4" name="Picture 3" descr="Tiny House Homestead: Help, I Have Fallen and I Can't Get Up!"/>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6618" y="365125"/>
            <a:ext cx="1743075" cy="1905000"/>
          </a:xfrm>
          <a:prstGeom prst="rect">
            <a:avLst/>
          </a:prstGeom>
        </p:spPr>
      </p:pic>
    </p:spTree>
    <p:extLst>
      <p:ext uri="{BB962C8B-B14F-4D97-AF65-F5344CB8AC3E}">
        <p14:creationId xmlns:p14="http://schemas.microsoft.com/office/powerpoint/2010/main" val="1312694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1938" y="383809"/>
            <a:ext cx="9144000" cy="1259461"/>
          </a:xfrm>
        </p:spPr>
        <p:txBody>
          <a:bodyPr>
            <a:normAutofit/>
          </a:bodyPr>
          <a:lstStyle/>
          <a:p>
            <a:r>
              <a:rPr lang="en-GB" sz="8000" b="1" dirty="0">
                <a:solidFill>
                  <a:srgbClr val="7030A0"/>
                </a:solidFill>
              </a:rPr>
              <a:t>A big thank you….</a:t>
            </a:r>
          </a:p>
        </p:txBody>
      </p:sp>
      <p:sp>
        <p:nvSpPr>
          <p:cNvPr id="3" name="Subtitle 2"/>
          <p:cNvSpPr>
            <a:spLocks noGrp="1"/>
          </p:cNvSpPr>
          <p:nvPr>
            <p:ph type="subTitle" idx="1"/>
          </p:nvPr>
        </p:nvSpPr>
        <p:spPr>
          <a:xfrm>
            <a:off x="1014811" y="1964883"/>
            <a:ext cx="10527323" cy="3892578"/>
          </a:xfrm>
        </p:spPr>
        <p:txBody>
          <a:bodyPr>
            <a:normAutofit/>
          </a:bodyPr>
          <a:lstStyle/>
          <a:p>
            <a:pPr algn="just"/>
            <a:r>
              <a:rPr lang="en-GB" dirty="0"/>
              <a:t>The staff attending this residential are providing your child (and possibly themselves!) with a lifelong experience. It will help your child to communicate, socialise, raise self esteem and confidence.  </a:t>
            </a:r>
          </a:p>
          <a:p>
            <a:pPr algn="just"/>
            <a:endParaRPr lang="en-GB" dirty="0"/>
          </a:p>
          <a:p>
            <a:pPr algn="just"/>
            <a:r>
              <a:rPr lang="en-GB" dirty="0"/>
              <a:t>All safety measures are put in place for a reason and we expect all pupils to abide by the rules. We ask that you support the staff and reiterate to your child our rules and expectations of them during these three days away.</a:t>
            </a:r>
          </a:p>
          <a:p>
            <a:pPr algn="just"/>
            <a:endParaRPr lang="en-GB" dirty="0"/>
          </a:p>
          <a:p>
            <a:pPr algn="just"/>
            <a:r>
              <a:rPr lang="en-GB" dirty="0"/>
              <a:t> And last but not least, thank you for your support! </a:t>
            </a:r>
          </a:p>
        </p:txBody>
      </p:sp>
    </p:spTree>
    <p:extLst>
      <p:ext uri="{BB962C8B-B14F-4D97-AF65-F5344CB8AC3E}">
        <p14:creationId xmlns:p14="http://schemas.microsoft.com/office/powerpoint/2010/main" val="1862188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3596</TotalTime>
  <Words>1087</Words>
  <Application>Microsoft Office PowerPoint</Application>
  <PresentationFormat>Widescreen</PresentationFormat>
  <Paragraphs>90</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 CENA</vt:lpstr>
      <vt:lpstr>Arial</vt:lpstr>
      <vt:lpstr>Arial Rounded MT Bold</vt:lpstr>
      <vt:lpstr>Calibri</vt:lpstr>
      <vt:lpstr>Calibri Light</vt:lpstr>
      <vt:lpstr>Kristen ITC</vt:lpstr>
      <vt:lpstr>Open Sans</vt:lpstr>
      <vt:lpstr>Wingdings</vt:lpstr>
      <vt:lpstr>Office Theme</vt:lpstr>
      <vt:lpstr>Liddington multi activity 2 night 3 day Residential</vt:lpstr>
      <vt:lpstr>   During the residential the children will be given the opportunity to participate in the various activities, including:  Raft Building Zip wire Giant swing Climbing Canoeing Balloon Splash Sensory trail Problem solving Campfire     </vt:lpstr>
      <vt:lpstr>Things you will need to bring…</vt:lpstr>
      <vt:lpstr>As you are aware, the weather is very interchangeable at the moment, please ensure that you have appropriate clothing for each activity.  The majority of activities are outdoors.</vt:lpstr>
      <vt:lpstr>Things you must leave at home…</vt:lpstr>
      <vt:lpstr>PowerPoint Presentation</vt:lpstr>
      <vt:lpstr>Food- Breakfast</vt:lpstr>
      <vt:lpstr>Food- Lunch</vt:lpstr>
      <vt:lpstr>Food- Dinner</vt:lpstr>
      <vt:lpstr>Who’s going? </vt:lpstr>
      <vt:lpstr>Behaviour and expectations.</vt:lpstr>
      <vt:lpstr>Behaviour policy and expectations.</vt:lpstr>
      <vt:lpstr>A typical full day at PGL Liddington </vt:lpstr>
      <vt:lpstr>PowerPoint Presentation</vt:lpstr>
      <vt:lpstr>Medication </vt:lpstr>
      <vt:lpstr>Shop time</vt:lpstr>
      <vt:lpstr>Contact details </vt:lpstr>
      <vt:lpstr>Just one more thing……</vt:lpstr>
      <vt:lpstr>A big 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Tregoyd multi activity 3 night weekend</dc:title>
  <dc:creator>becky</dc:creator>
  <cp:lastModifiedBy>Cari Kinnear</cp:lastModifiedBy>
  <cp:revision>50</cp:revision>
  <cp:lastPrinted>2026-03-23T10:57:13Z</cp:lastPrinted>
  <dcterms:created xsi:type="dcterms:W3CDTF">2016-06-06T18:54:00Z</dcterms:created>
  <dcterms:modified xsi:type="dcterms:W3CDTF">2026-03-23T11:01:12Z</dcterms:modified>
</cp:coreProperties>
</file>